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97" r:id="rId6"/>
    <p:sldId id="268" r:id="rId7"/>
    <p:sldId id="285" r:id="rId8"/>
    <p:sldId id="265" r:id="rId9"/>
    <p:sldId id="271" r:id="rId10"/>
    <p:sldId id="274" r:id="rId11"/>
    <p:sldId id="273" r:id="rId12"/>
    <p:sldId id="270" r:id="rId13"/>
    <p:sldId id="286" r:id="rId14"/>
    <p:sldId id="288" r:id="rId15"/>
    <p:sldId id="290" r:id="rId16"/>
    <p:sldId id="284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Quicksand" panose="020B0604020202020204" charset="0"/>
      <p:regular r:id="rId24"/>
      <p:bold r:id="rId25"/>
    </p:embeddedFont>
    <p:embeddedFont>
      <p:font typeface="Wingdings 2" panose="05020102010507070707" pitchFamily="18" charset="2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228"/>
    <a:srgbClr val="2C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25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Thi Hanh Thao (FTEL FTQ HCM)" userId="e298698a-2b1d-424c-bccb-904b75873a2d" providerId="ADAL" clId="{5F32323A-BC14-4713-941F-70911965A1AD}"/>
    <pc:docChg chg="delSld modSld">
      <pc:chgData name="Le Thi Hanh Thao (FTEL FTQ HCM)" userId="e298698a-2b1d-424c-bccb-904b75873a2d" providerId="ADAL" clId="{5F32323A-BC14-4713-941F-70911965A1AD}" dt="2022-02-23T02:51:35.661" v="140" actId="47"/>
      <pc:docMkLst>
        <pc:docMk/>
      </pc:docMkLst>
      <pc:sldChg chg="modSp mod">
        <pc:chgData name="Le Thi Hanh Thao (FTEL FTQ HCM)" userId="e298698a-2b1d-424c-bccb-904b75873a2d" providerId="ADAL" clId="{5F32323A-BC14-4713-941F-70911965A1AD}" dt="2022-02-23T02:49:08.779" v="9" actId="20577"/>
        <pc:sldMkLst>
          <pc:docMk/>
          <pc:sldMk cId="1187766014" sldId="256"/>
        </pc:sldMkLst>
        <pc:spChg chg="mod">
          <ac:chgData name="Le Thi Hanh Thao (FTEL FTQ HCM)" userId="e298698a-2b1d-424c-bccb-904b75873a2d" providerId="ADAL" clId="{5F32323A-BC14-4713-941F-70911965A1AD}" dt="2022-02-23T02:49:08.779" v="9" actId="20577"/>
          <ac:spMkLst>
            <pc:docMk/>
            <pc:sldMk cId="1187766014" sldId="256"/>
            <ac:spMk id="7" creationId="{00000000-0000-0000-0000-000000000000}"/>
          </ac:spMkLst>
        </pc:spChg>
      </pc:sldChg>
      <pc:sldChg chg="addSp modSp mod">
        <pc:chgData name="Le Thi Hanh Thao (FTEL FTQ HCM)" userId="e298698a-2b1d-424c-bccb-904b75873a2d" providerId="ADAL" clId="{5F32323A-BC14-4713-941F-70911965A1AD}" dt="2022-02-23T02:50:59.977" v="121" actId="1076"/>
        <pc:sldMkLst>
          <pc:docMk/>
          <pc:sldMk cId="3584360456" sldId="268"/>
        </pc:sldMkLst>
        <pc:spChg chg="mod">
          <ac:chgData name="Le Thi Hanh Thao (FTEL FTQ HCM)" userId="e298698a-2b1d-424c-bccb-904b75873a2d" providerId="ADAL" clId="{5F32323A-BC14-4713-941F-70911965A1AD}" dt="2022-02-23T02:50:56.451" v="120" actId="1036"/>
          <ac:spMkLst>
            <pc:docMk/>
            <pc:sldMk cId="3584360456" sldId="268"/>
            <ac:spMk id="38" creationId="{E1589450-257A-4094-B6B9-80F134838226}"/>
          </ac:spMkLst>
        </pc:spChg>
        <pc:spChg chg="mod">
          <ac:chgData name="Le Thi Hanh Thao (FTEL FTQ HCM)" userId="e298698a-2b1d-424c-bccb-904b75873a2d" providerId="ADAL" clId="{5F32323A-BC14-4713-941F-70911965A1AD}" dt="2022-02-23T02:50:56.451" v="120" actId="1036"/>
          <ac:spMkLst>
            <pc:docMk/>
            <pc:sldMk cId="3584360456" sldId="268"/>
            <ac:spMk id="39" creationId="{00000000-0000-0000-0000-000000000000}"/>
          </ac:spMkLst>
        </pc:spChg>
        <pc:spChg chg="add mod">
          <ac:chgData name="Le Thi Hanh Thao (FTEL FTQ HCM)" userId="e298698a-2b1d-424c-bccb-904b75873a2d" providerId="ADAL" clId="{5F32323A-BC14-4713-941F-70911965A1AD}" dt="2022-02-23T02:50:59.977" v="121" actId="1076"/>
          <ac:spMkLst>
            <pc:docMk/>
            <pc:sldMk cId="3584360456" sldId="268"/>
            <ac:spMk id="40" creationId="{1BB9D385-E2CD-448D-9BFF-A3E089DC9832}"/>
          </ac:spMkLst>
        </pc:spChg>
        <pc:grpChg chg="mod">
          <ac:chgData name="Le Thi Hanh Thao (FTEL FTQ HCM)" userId="e298698a-2b1d-424c-bccb-904b75873a2d" providerId="ADAL" clId="{5F32323A-BC14-4713-941F-70911965A1AD}" dt="2022-02-23T02:50:56.451" v="120" actId="1036"/>
          <ac:grpSpMkLst>
            <pc:docMk/>
            <pc:sldMk cId="3584360456" sldId="268"/>
            <ac:grpSpMk id="65" creationId="{8BEEA11C-D2E0-4403-852C-1A040C0DE2E6}"/>
          </ac:grpSpMkLst>
        </pc:grpChg>
      </pc:sldChg>
      <pc:sldChg chg="del">
        <pc:chgData name="Le Thi Hanh Thao (FTEL FTQ HCM)" userId="e298698a-2b1d-424c-bccb-904b75873a2d" providerId="ADAL" clId="{5F32323A-BC14-4713-941F-70911965A1AD}" dt="2022-02-23T02:51:12.382" v="125" actId="47"/>
        <pc:sldMkLst>
          <pc:docMk/>
          <pc:sldMk cId="1536945641" sldId="287"/>
        </pc:sldMkLst>
      </pc:sldChg>
      <pc:sldChg chg="addSp modSp mod">
        <pc:chgData name="Le Thi Hanh Thao (FTEL FTQ HCM)" userId="e298698a-2b1d-424c-bccb-904b75873a2d" providerId="ADAL" clId="{5F32323A-BC14-4713-941F-70911965A1AD}" dt="2022-02-23T02:51:31.034" v="136" actId="6549"/>
        <pc:sldMkLst>
          <pc:docMk/>
          <pc:sldMk cId="3131636517" sldId="290"/>
        </pc:sldMkLst>
        <pc:spChg chg="mod">
          <ac:chgData name="Le Thi Hanh Thao (FTEL FTQ HCM)" userId="e298698a-2b1d-424c-bccb-904b75873a2d" providerId="ADAL" clId="{5F32323A-BC14-4713-941F-70911965A1AD}" dt="2022-02-23T02:51:27.008" v="135" actId="1076"/>
          <ac:spMkLst>
            <pc:docMk/>
            <pc:sldMk cId="3131636517" sldId="290"/>
            <ac:spMk id="4" creationId="{B0A62DDF-70FE-4A8E-868F-9BD9DC039443}"/>
          </ac:spMkLst>
        </pc:spChg>
        <pc:spChg chg="mod">
          <ac:chgData name="Le Thi Hanh Thao (FTEL FTQ HCM)" userId="e298698a-2b1d-424c-bccb-904b75873a2d" providerId="ADAL" clId="{5F32323A-BC14-4713-941F-70911965A1AD}" dt="2022-02-23T02:51:31.034" v="136" actId="6549"/>
          <ac:spMkLst>
            <pc:docMk/>
            <pc:sldMk cId="3131636517" sldId="290"/>
            <ac:spMk id="13" creationId="{2385FF61-D5A7-4D0A-8D55-A782BDCF07CC}"/>
          </ac:spMkLst>
        </pc:spChg>
        <pc:spChg chg="add mod">
          <ac:chgData name="Le Thi Hanh Thao (FTEL FTQ HCM)" userId="e298698a-2b1d-424c-bccb-904b75873a2d" providerId="ADAL" clId="{5F32323A-BC14-4713-941F-70911965A1AD}" dt="2022-02-23T02:51:24.167" v="134" actId="20577"/>
          <ac:spMkLst>
            <pc:docMk/>
            <pc:sldMk cId="3131636517" sldId="290"/>
            <ac:spMk id="15" creationId="{1848F1A1-3254-42CC-9E27-66AF090164F9}"/>
          </ac:spMkLst>
        </pc:spChg>
      </pc:sldChg>
      <pc:sldChg chg="del">
        <pc:chgData name="Le Thi Hanh Thao (FTEL FTQ HCM)" userId="e298698a-2b1d-424c-bccb-904b75873a2d" providerId="ADAL" clId="{5F32323A-BC14-4713-941F-70911965A1AD}" dt="2022-02-23T02:51:33.063" v="137" actId="47"/>
        <pc:sldMkLst>
          <pc:docMk/>
          <pc:sldMk cId="2354770209" sldId="291"/>
        </pc:sldMkLst>
      </pc:sldChg>
      <pc:sldChg chg="del">
        <pc:chgData name="Le Thi Hanh Thao (FTEL FTQ HCM)" userId="e298698a-2b1d-424c-bccb-904b75873a2d" providerId="ADAL" clId="{5F32323A-BC14-4713-941F-70911965A1AD}" dt="2022-02-23T02:51:33.320" v="138" actId="47"/>
        <pc:sldMkLst>
          <pc:docMk/>
          <pc:sldMk cId="473205192" sldId="292"/>
        </pc:sldMkLst>
      </pc:sldChg>
      <pc:sldChg chg="del">
        <pc:chgData name="Le Thi Hanh Thao (FTEL FTQ HCM)" userId="e298698a-2b1d-424c-bccb-904b75873a2d" providerId="ADAL" clId="{5F32323A-BC14-4713-941F-70911965A1AD}" dt="2022-02-23T02:51:33.944" v="139" actId="47"/>
        <pc:sldMkLst>
          <pc:docMk/>
          <pc:sldMk cId="167691147" sldId="293"/>
        </pc:sldMkLst>
      </pc:sldChg>
      <pc:sldChg chg="del">
        <pc:chgData name="Le Thi Hanh Thao (FTEL FTQ HCM)" userId="e298698a-2b1d-424c-bccb-904b75873a2d" providerId="ADAL" clId="{5F32323A-BC14-4713-941F-70911965A1AD}" dt="2022-02-23T02:51:35.661" v="140" actId="47"/>
        <pc:sldMkLst>
          <pc:docMk/>
          <pc:sldMk cId="4164502327" sldId="294"/>
        </pc:sldMkLst>
      </pc:sldChg>
      <pc:sldChg chg="del">
        <pc:chgData name="Le Thi Hanh Thao (FTEL FTQ HCM)" userId="e298698a-2b1d-424c-bccb-904b75873a2d" providerId="ADAL" clId="{5F32323A-BC14-4713-941F-70911965A1AD}" dt="2022-02-23T02:49:16.361" v="12" actId="47"/>
        <pc:sldMkLst>
          <pc:docMk/>
          <pc:sldMk cId="1859473143" sldId="295"/>
        </pc:sldMkLst>
      </pc:sldChg>
      <pc:sldChg chg="del">
        <pc:chgData name="Le Thi Hanh Thao (FTEL FTQ HCM)" userId="e298698a-2b1d-424c-bccb-904b75873a2d" providerId="ADAL" clId="{5F32323A-BC14-4713-941F-70911965A1AD}" dt="2022-02-23T02:49:11.445" v="10" actId="47"/>
        <pc:sldMkLst>
          <pc:docMk/>
          <pc:sldMk cId="3051967188" sldId="296"/>
        </pc:sldMkLst>
      </pc:sldChg>
      <pc:sldChg chg="modSp mod">
        <pc:chgData name="Le Thi Hanh Thao (FTEL FTQ HCM)" userId="e298698a-2b1d-424c-bccb-904b75873a2d" providerId="ADAL" clId="{5F32323A-BC14-4713-941F-70911965A1AD}" dt="2022-02-23T02:51:09.625" v="124" actId="255"/>
        <pc:sldMkLst>
          <pc:docMk/>
          <pc:sldMk cId="3937469732" sldId="297"/>
        </pc:sldMkLst>
        <pc:spChg chg="mod">
          <ac:chgData name="Le Thi Hanh Thao (FTEL FTQ HCM)" userId="e298698a-2b1d-424c-bccb-904b75873a2d" providerId="ADAL" clId="{5F32323A-BC14-4713-941F-70911965A1AD}" dt="2022-02-23T02:51:09.625" v="124" actId="255"/>
          <ac:spMkLst>
            <pc:docMk/>
            <pc:sldMk cId="3937469732" sldId="297"/>
            <ac:spMk id="2" creationId="{DF88744B-9CFC-41B7-AC0B-10FE58C9C109}"/>
          </ac:spMkLst>
        </pc:spChg>
        <pc:picChg chg="mod">
          <ac:chgData name="Le Thi Hanh Thao (FTEL FTQ HCM)" userId="e298698a-2b1d-424c-bccb-904b75873a2d" providerId="ADAL" clId="{5F32323A-BC14-4713-941F-70911965A1AD}" dt="2022-02-23T02:51:06.008" v="123" actId="1076"/>
          <ac:picMkLst>
            <pc:docMk/>
            <pc:sldMk cId="3937469732" sldId="297"/>
            <ac:picMk id="4" creationId="{91E9F3DF-982C-4AD6-B89E-739321C10230}"/>
          </ac:picMkLst>
        </pc:picChg>
      </pc:sldChg>
      <pc:sldChg chg="del">
        <pc:chgData name="Le Thi Hanh Thao (FTEL FTQ HCM)" userId="e298698a-2b1d-424c-bccb-904b75873a2d" providerId="ADAL" clId="{5F32323A-BC14-4713-941F-70911965A1AD}" dt="2022-02-23T02:49:14.695" v="11" actId="47"/>
        <pc:sldMkLst>
          <pc:docMk/>
          <pc:sldMk cId="3655741506" sldId="29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1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5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7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2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5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0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43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2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AAE31-8B79-471C-9236-9F8A01878E9E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7ABB2-8291-4FA8-A189-B4718F2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1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Ftel.F-Safe.HTKT@fpt.com.vn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80915"/>
            <a:ext cx="1200021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4318" y="1453534"/>
            <a:ext cx="5674743" cy="5674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607" y="2826153"/>
            <a:ext cx="8511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2C393F"/>
                </a:solidFill>
              </a:rPr>
              <a:t>HƯỚNG DẪN CÔNG VIỆC</a:t>
            </a:r>
          </a:p>
          <a:p>
            <a:r>
              <a:rPr lang="en-US" sz="4400" b="1">
                <a:solidFill>
                  <a:srgbClr val="2C393F"/>
                </a:solidFill>
              </a:rPr>
              <a:t>TOOL F-SAFE (INSIDE)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5" y="272582"/>
            <a:ext cx="2714286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6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1182" y="295286"/>
            <a:ext cx="964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C393F"/>
                </a:solidFill>
                <a:latin typeface="Quicksand" panose="00000500000000000000" pitchFamily="2" charset="0"/>
              </a:rPr>
              <a:t>4. Hướng dẫn đăng nhập HiFPT để sử dụng dịch vụ F-Safe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57384" y="1622274"/>
            <a:ext cx="10186621" cy="4798700"/>
            <a:chOff x="1031984" y="954119"/>
            <a:chExt cx="10186621" cy="4798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4870" y="954119"/>
              <a:ext cx="2237963" cy="476047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47D16F-F964-43EB-B448-D39D1AD8C2DF}"/>
                </a:ext>
              </a:extLst>
            </p:cNvPr>
            <p:cNvSpPr/>
            <p:nvPr/>
          </p:nvSpPr>
          <p:spPr>
            <a:xfrm>
              <a:off x="1699429" y="1566919"/>
              <a:ext cx="522255" cy="44711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3371" y="954119"/>
              <a:ext cx="2251338" cy="4798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9158" y="954119"/>
              <a:ext cx="2222071" cy="47604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AFBB0F-A8EF-448C-B89A-127B017F6698}"/>
                </a:ext>
              </a:extLst>
            </p:cNvPr>
            <p:cNvSpPr txBox="1"/>
            <p:nvPr/>
          </p:nvSpPr>
          <p:spPr>
            <a:xfrm>
              <a:off x="1031984" y="1566919"/>
              <a:ext cx="7538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06E01"/>
                  </a:solidFill>
                  <a:latin typeface="Quicksand" panose="00000500000000000000" pitchFamily="2" charset="0"/>
                </a:rPr>
                <a:t>(1)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47D16F-F964-43EB-B448-D39D1AD8C2DF}"/>
                </a:ext>
              </a:extLst>
            </p:cNvPr>
            <p:cNvSpPr/>
            <p:nvPr/>
          </p:nvSpPr>
          <p:spPr>
            <a:xfrm>
              <a:off x="5113758" y="2895588"/>
              <a:ext cx="512342" cy="48261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FBB0F-A8EF-448C-B89A-127B017F6698}"/>
                </a:ext>
              </a:extLst>
            </p:cNvPr>
            <p:cNvSpPr txBox="1"/>
            <p:nvPr/>
          </p:nvSpPr>
          <p:spPr>
            <a:xfrm>
              <a:off x="4440514" y="2979381"/>
              <a:ext cx="7538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06E01"/>
                  </a:solidFill>
                  <a:latin typeface="Quicksand" panose="00000500000000000000" pitchFamily="2" charset="0"/>
                </a:rPr>
                <a:t>(2)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47D16F-F964-43EB-B448-D39D1AD8C2DF}"/>
                </a:ext>
              </a:extLst>
            </p:cNvPr>
            <p:cNvSpPr/>
            <p:nvPr/>
          </p:nvSpPr>
          <p:spPr>
            <a:xfrm>
              <a:off x="9967631" y="2752237"/>
              <a:ext cx="497169" cy="45428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AFBB0F-A8EF-448C-B89A-127B017F6698}"/>
                </a:ext>
              </a:extLst>
            </p:cNvPr>
            <p:cNvSpPr txBox="1"/>
            <p:nvPr/>
          </p:nvSpPr>
          <p:spPr>
            <a:xfrm>
              <a:off x="10464800" y="2837193"/>
              <a:ext cx="7538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06E01"/>
                  </a:solidFill>
                  <a:latin typeface="Quicksand" panose="00000500000000000000" pitchFamily="2" charset="0"/>
                </a:rPr>
                <a:t>(3)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A51099D-0FBD-4A13-A080-47445645F49B}"/>
              </a:ext>
            </a:extLst>
          </p:cNvPr>
          <p:cNvSpPr/>
          <p:nvPr/>
        </p:nvSpPr>
        <p:spPr>
          <a:xfrm>
            <a:off x="637883" y="755885"/>
            <a:ext cx="115541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Sau khi hoàn tất đơn hàng đăng ký dịch vụ F-Safe (đã xác nhận Biên bản &amp; thanh toán (nếu có)) =&gt; </a:t>
            </a:r>
            <a:r>
              <a:rPr lang="en-US" sz="1500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Hướng dẫn KH đăng nhập vào HiFPT </a:t>
            </a: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 sử dụng dịch vụ (nếu KH không kích hoạt được thì gởi vào group mail </a:t>
            </a: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Ftel.F-Safe.HTKT@fpt.com.vn</a:t>
            </a: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để nhờ hỗ trợ</a:t>
            </a:r>
            <a:r>
              <a:rPr lang="vi-VN" sz="1500"/>
              <a:t>)</a:t>
            </a:r>
          </a:p>
          <a:p>
            <a:pPr>
              <a:lnSpc>
                <a:spcPct val="150000"/>
              </a:lnSpc>
            </a:pPr>
            <a:endParaRPr lang="vi-VN" sz="1600">
              <a:latin typeface="Quicksan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1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7963F4-5A71-41B9-8920-B5D632EEDE04}"/>
              </a:ext>
            </a:extLst>
          </p:cNvPr>
          <p:cNvSpPr txBox="1"/>
          <p:nvPr/>
        </p:nvSpPr>
        <p:spPr>
          <a:xfrm>
            <a:off x="398441" y="296448"/>
            <a:ext cx="633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C393F"/>
                </a:solidFill>
                <a:latin typeface="Quicksand" panose="00000500000000000000" pitchFamily="2" charset="0"/>
              </a:rPr>
              <a:t>2. Hủy dịch vụ F-Safe trên inside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827D1-84F7-4D37-A239-C19275F53309}"/>
              </a:ext>
            </a:extLst>
          </p:cNvPr>
          <p:cNvSpPr txBox="1"/>
          <p:nvPr/>
        </p:nvSpPr>
        <p:spPr>
          <a:xfrm>
            <a:off x="779463" y="1074408"/>
            <a:ext cx="7322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rgbClr val="2C393F"/>
                </a:solidFill>
                <a:latin typeface="Quicksand" panose="00000500000000000000" pitchFamily="2" charset="0"/>
              </a:rPr>
              <a:t>Tool Inside: Quản lý hợp đồng/Thông tin khách hàng/Đăng ký F-Safe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296C4-E536-4993-A7CF-6A14F7EC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88" y="1417858"/>
            <a:ext cx="9195480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483E2-EF7F-4026-BCB8-65568150B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849" y="4770658"/>
            <a:ext cx="5180301" cy="189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A7089B-5984-4970-B220-273A5BBE5410}"/>
              </a:ext>
            </a:extLst>
          </p:cNvPr>
          <p:cNvSpPr txBox="1"/>
          <p:nvPr/>
        </p:nvSpPr>
        <p:spPr>
          <a:xfrm>
            <a:off x="398441" y="715569"/>
            <a:ext cx="633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2C393F"/>
                </a:solidFill>
                <a:latin typeface="Quicksand" panose="00000500000000000000" pitchFamily="2" charset="0"/>
              </a:rPr>
              <a:t>2.1. Thao tác hủy dịch vụ F-Safe</a:t>
            </a:r>
          </a:p>
        </p:txBody>
      </p:sp>
    </p:spTree>
    <p:extLst>
      <p:ext uri="{BB962C8B-B14F-4D97-AF65-F5344CB8AC3E}">
        <p14:creationId xmlns:p14="http://schemas.microsoft.com/office/powerpoint/2010/main" val="3580971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245C5-F912-4766-B605-5EC8EE3AC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16" r="34551" b="70484"/>
          <a:stretch/>
        </p:blipFill>
        <p:spPr>
          <a:xfrm>
            <a:off x="3513426" y="1539598"/>
            <a:ext cx="3507597" cy="11628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A62DDF-70FE-4A8E-868F-9BD9DC039443}"/>
              </a:ext>
            </a:extLst>
          </p:cNvPr>
          <p:cNvSpPr/>
          <p:nvPr/>
        </p:nvSpPr>
        <p:spPr>
          <a:xfrm>
            <a:off x="454512" y="642505"/>
            <a:ext cx="7429376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Trên màn hình danh sách PĐK , nhấn [Hủy phiếu]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34701-D592-450F-8FF6-163ABED48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4" r="14794"/>
          <a:stretch/>
        </p:blipFill>
        <p:spPr>
          <a:xfrm>
            <a:off x="501139" y="1539598"/>
            <a:ext cx="2286001" cy="13031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8AE924-557D-47F2-A1D8-63B8996D6A21}"/>
              </a:ext>
            </a:extLst>
          </p:cNvPr>
          <p:cNvSpPr/>
          <p:nvPr/>
        </p:nvSpPr>
        <p:spPr>
          <a:xfrm>
            <a:off x="1576373" y="1849382"/>
            <a:ext cx="968312" cy="3761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>
              <a:latin typeface="Quicksand" panose="00000500000000000000" pitchFamily="2" charset="0"/>
            </a:endParaRPr>
          </a:p>
        </p:txBody>
      </p:sp>
      <p:sp>
        <p:nvSpPr>
          <p:cNvPr id="7" name="Right Arrow 16">
            <a:extLst>
              <a:ext uri="{FF2B5EF4-FFF2-40B4-BE49-F238E27FC236}">
                <a16:creationId xmlns:a16="http://schemas.microsoft.com/office/drawing/2014/main" id="{47F1CC24-3D54-47D2-BF08-16854FE0062D}"/>
              </a:ext>
            </a:extLst>
          </p:cNvPr>
          <p:cNvSpPr/>
          <p:nvPr/>
        </p:nvSpPr>
        <p:spPr>
          <a:xfrm>
            <a:off x="3003185" y="1849382"/>
            <a:ext cx="294196" cy="482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>
              <a:latin typeface="Quicksand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E06EC3-194D-4387-8E12-D4FE934657C9}"/>
              </a:ext>
            </a:extLst>
          </p:cNvPr>
          <p:cNvSpPr/>
          <p:nvPr/>
        </p:nvSpPr>
        <p:spPr>
          <a:xfrm>
            <a:off x="700738" y="2952247"/>
            <a:ext cx="1886802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Nhấn [Hủy phiếu]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97B4EC-24F6-4C17-AFD4-A11A486478A4}"/>
              </a:ext>
            </a:extLst>
          </p:cNvPr>
          <p:cNvSpPr/>
          <p:nvPr/>
        </p:nvSpPr>
        <p:spPr>
          <a:xfrm>
            <a:off x="3619920" y="2939621"/>
            <a:ext cx="3930790" cy="74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Hệ thống hiện thông báo xác nhận hủy dịch vụ, Nhấn [OK]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279C7-9B93-475C-ABC9-90753E5DE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24" r="35600" b="67484"/>
          <a:stretch/>
        </p:blipFill>
        <p:spPr>
          <a:xfrm>
            <a:off x="7747309" y="1539598"/>
            <a:ext cx="3493877" cy="1162836"/>
          </a:xfrm>
          <a:prstGeom prst="rect">
            <a:avLst/>
          </a:prstGeom>
        </p:spPr>
      </p:pic>
      <p:sp>
        <p:nvSpPr>
          <p:cNvPr id="11" name="Right Arrow 16">
            <a:extLst>
              <a:ext uri="{FF2B5EF4-FFF2-40B4-BE49-F238E27FC236}">
                <a16:creationId xmlns:a16="http://schemas.microsoft.com/office/drawing/2014/main" id="{8AC5508D-17CE-4F2E-BF56-3EB52F69F764}"/>
              </a:ext>
            </a:extLst>
          </p:cNvPr>
          <p:cNvSpPr/>
          <p:nvPr/>
        </p:nvSpPr>
        <p:spPr>
          <a:xfrm>
            <a:off x="7181649" y="1849382"/>
            <a:ext cx="294196" cy="482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>
              <a:latin typeface="Quicksand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6C6A9-9B88-4D58-8DD3-D8DE04CB654B}"/>
              </a:ext>
            </a:extLst>
          </p:cNvPr>
          <p:cNvSpPr/>
          <p:nvPr/>
        </p:nvSpPr>
        <p:spPr>
          <a:xfrm>
            <a:off x="7677729" y="2912706"/>
            <a:ext cx="3930790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Hệ thống gen Biên bản điện tử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5FF61-D5A7-4D0A-8D55-A782BDCF07CC}"/>
              </a:ext>
            </a:extLst>
          </p:cNvPr>
          <p:cNvSpPr txBox="1"/>
          <p:nvPr/>
        </p:nvSpPr>
        <p:spPr>
          <a:xfrm>
            <a:off x="454512" y="4015270"/>
            <a:ext cx="633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2C393F"/>
                </a:solidFill>
                <a:latin typeface="Quicksand" panose="00000500000000000000" pitchFamily="2" charset="0"/>
              </a:rPr>
              <a:t>Hướng dẫn KH xác nhận BBĐT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7B08B0-FE85-4A32-A05C-FA2290F20CFB}"/>
              </a:ext>
            </a:extLst>
          </p:cNvPr>
          <p:cNvSpPr/>
          <p:nvPr/>
        </p:nvSpPr>
        <p:spPr>
          <a:xfrm>
            <a:off x="861868" y="4385914"/>
            <a:ext cx="617216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Quicksand" panose="00000500000000000000" pitchFamily="2" charset="0"/>
                <a:ea typeface="Roboto" panose="02000000000000000000" pitchFamily="2" charset="0"/>
              </a:rPr>
              <a:t>Thực hiện xác nhận BBDT bằng cách:</a:t>
            </a:r>
          </a:p>
          <a:p>
            <a:pPr marL="285750" indent="-285750">
              <a:lnSpc>
                <a:spcPct val="150000"/>
              </a:lnSpc>
              <a:buFont typeface="Wingdings 2" panose="05020102010507070707" pitchFamily="18" charset="2"/>
              <a:buChar char=""/>
            </a:pPr>
            <a:r>
              <a:rPr lang="en-US" sz="1400">
                <a:latin typeface="Quicksand" panose="00000500000000000000" pitchFamily="2" charset="0"/>
                <a:ea typeface="Roboto" panose="02000000000000000000" pitchFamily="2" charset="0"/>
              </a:rPr>
              <a:t>Vào Fpt.vn/member, nhập user/pass để truy cập</a:t>
            </a:r>
          </a:p>
          <a:p>
            <a:pPr marL="285750" indent="-285750">
              <a:lnSpc>
                <a:spcPct val="150000"/>
              </a:lnSpc>
              <a:buFont typeface="Wingdings 2" panose="05020102010507070707" pitchFamily="18" charset="2"/>
              <a:buChar char=""/>
            </a:pPr>
            <a:r>
              <a:rPr lang="en-US" sz="1400">
                <a:latin typeface="Quicksand" panose="00000500000000000000" pitchFamily="2" charset="0"/>
                <a:ea typeface="Roboto" panose="02000000000000000000" pitchFamily="2" charset="0"/>
              </a:rPr>
              <a:t>Click vào lịch sử biên bản điện tử của hợp đồng &amp; xác nhận BBĐT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8F1A1-3254-42CC-9E27-66AF090164F9}"/>
              </a:ext>
            </a:extLst>
          </p:cNvPr>
          <p:cNvSpPr txBox="1"/>
          <p:nvPr/>
        </p:nvSpPr>
        <p:spPr>
          <a:xfrm>
            <a:off x="269004" y="253405"/>
            <a:ext cx="4534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C39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II) HỦY DỊCH VỤ FSAFE</a:t>
            </a:r>
            <a:endParaRPr lang="en-US" sz="2000">
              <a:solidFill>
                <a:srgbClr val="2C393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3163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1785" y="0"/>
            <a:ext cx="1200021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7257" y="1252378"/>
            <a:ext cx="5674743" cy="5674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5841" y="4350622"/>
            <a:ext cx="3680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rgbClr val="2C393F"/>
                </a:solidFill>
                <a:latin typeface="UTM Bebas" panose="02040603050506020204" pitchFamily="18" charset="0"/>
              </a:rPr>
              <a:t>Thank you!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5" y="272582"/>
            <a:ext cx="2714286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8744B-9CFC-41B7-AC0B-10FE58C9C109}"/>
              </a:ext>
            </a:extLst>
          </p:cNvPr>
          <p:cNvSpPr txBox="1"/>
          <p:nvPr/>
        </p:nvSpPr>
        <p:spPr>
          <a:xfrm>
            <a:off x="469880" y="135791"/>
            <a:ext cx="11722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C39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I) Tra cứu th</a:t>
            </a:r>
            <a:r>
              <a:rPr lang="en-US" sz="2000" b="1">
                <a:solidFill>
                  <a:srgbClr val="2C393F"/>
                </a:solidFill>
                <a:latin typeface="Calibri" panose="020F0502020204030204"/>
              </a:rPr>
              <a:t>ông tin Fsafe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700">
                <a:solidFill>
                  <a:srgbClr val="2C393F"/>
                </a:solidFill>
                <a:latin typeface="Calibri" panose="020F0502020204030204"/>
              </a:rPr>
              <a:t>Thông tin dịch vụ: Tool Quản lý hợp đồng/Tình trạng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700">
                <a:solidFill>
                  <a:srgbClr val="2C393F"/>
                </a:solidFill>
                <a:latin typeface="Calibri" panose="020F0502020204030204"/>
              </a:rPr>
              <a:t>Cước trả trước: Tool Cước trả trước/Tra cứu new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700">
                <a:solidFill>
                  <a:srgbClr val="2C393F"/>
                </a:solidFill>
                <a:latin typeface="Calibri" panose="020F0502020204030204"/>
              </a:rPr>
              <a:t>Lịch sử CLKM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700" i="0" u="none" strike="noStrike" kern="1200" cap="none" spc="0" normalizeH="0" baseline="0" noProof="0">
              <a:ln>
                <a:noFill/>
              </a:ln>
              <a:solidFill>
                <a:srgbClr val="2C393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9F3DF-982C-4AD6-B89E-739321C1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750137"/>
            <a:ext cx="9078913" cy="45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BEEA11C-D2E0-4403-852C-1A040C0DE2E6}"/>
              </a:ext>
            </a:extLst>
          </p:cNvPr>
          <p:cNvGrpSpPr/>
          <p:nvPr/>
        </p:nvGrpSpPr>
        <p:grpSpPr>
          <a:xfrm>
            <a:off x="342272" y="1350181"/>
            <a:ext cx="11835803" cy="4700104"/>
            <a:chOff x="160874" y="643038"/>
            <a:chExt cx="11835803" cy="4700104"/>
          </a:xfrm>
        </p:grpSpPr>
        <p:grpSp>
          <p:nvGrpSpPr>
            <p:cNvPr id="3" name="Group 2"/>
            <p:cNvGrpSpPr/>
            <p:nvPr/>
          </p:nvGrpSpPr>
          <p:grpSpPr>
            <a:xfrm>
              <a:off x="160874" y="643038"/>
              <a:ext cx="11835803" cy="4700104"/>
              <a:chOff x="0" y="6616"/>
              <a:chExt cx="12684162" cy="210851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0" y="6616"/>
                <a:ext cx="12453438" cy="1657352"/>
                <a:chOff x="0" y="6751"/>
                <a:chExt cx="12453438" cy="1691048"/>
              </a:xfrm>
            </p:grpSpPr>
            <p:cxnSp>
              <p:nvCxnSpPr>
                <p:cNvPr id="9" name="Straight Arrow Connector 8"/>
                <p:cNvCxnSpPr>
                  <a:cxnSpLocks/>
                  <a:stCxn id="27" idx="3"/>
                  <a:endCxn id="26" idx="1"/>
                </p:cNvCxnSpPr>
                <p:nvPr/>
              </p:nvCxnSpPr>
              <p:spPr>
                <a:xfrm flipV="1">
                  <a:off x="1148944" y="892138"/>
                  <a:ext cx="220413" cy="134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>
                  <a:stCxn id="26" idx="3"/>
                  <a:endCxn id="23" idx="1"/>
                </p:cNvCxnSpPr>
                <p:nvPr/>
              </p:nvCxnSpPr>
              <p:spPr>
                <a:xfrm>
                  <a:off x="2698964" y="892139"/>
                  <a:ext cx="230253" cy="0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cxnSpLocks/>
                  <a:stCxn id="23" idx="3"/>
                  <a:endCxn id="24" idx="1"/>
                </p:cNvCxnSpPr>
                <p:nvPr/>
              </p:nvCxnSpPr>
              <p:spPr>
                <a:xfrm>
                  <a:off x="4258823" y="892138"/>
                  <a:ext cx="227501" cy="1163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" name="Group 11"/>
                <p:cNvGrpSpPr/>
                <p:nvPr/>
              </p:nvGrpSpPr>
              <p:grpSpPr>
                <a:xfrm>
                  <a:off x="0" y="6751"/>
                  <a:ext cx="12453438" cy="1691048"/>
                  <a:chOff x="0" y="6751"/>
                  <a:chExt cx="12453438" cy="1691048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2C1AAE6-DC48-4D50-8E6D-27E2452A8F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03878" y="597945"/>
                    <a:ext cx="1329607" cy="588389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>
                    <a:solidFill>
                      <a:schemeClr val="accent5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Quicksan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Xác nhận biên</a:t>
                    </a:r>
                    <a:r>
                      <a:rPr kumimoji="0" lang="en-US" altLang="en-US" sz="1600" b="0" i="0" u="none" strike="noStrike" cap="none" normalizeH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Quicksan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 bản </a:t>
                    </a:r>
                    <a:r>
                      <a: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Quicksan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giao dịch</a:t>
                    </a:r>
                    <a:endParaRPr kumimoji="0" lang="en-US" alt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Quicksand" panose="00000500000000000000" pitchFamily="2" charset="0"/>
                    </a:endParaRPr>
                  </a:p>
                </p:txBody>
              </p:sp>
              <p:sp>
                <p:nvSpPr>
                  <p:cNvPr id="21" name="Diamond 20">
                    <a:extLst>
                      <a:ext uri="{FF2B5EF4-FFF2-40B4-BE49-F238E27FC236}">
                        <a16:creationId xmlns:a16="http://schemas.microsoft.com/office/drawing/2014/main" id="{DA3D371D-6420-420E-AB60-F7DA511B66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71174" y="797871"/>
                    <a:ext cx="455659" cy="188534"/>
                  </a:xfrm>
                  <a:prstGeom prst="diamond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altLang="en-US" sz="16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Quicksand" panose="00000500000000000000" pitchFamily="2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2C1AAE6-DC48-4D50-8E6D-27E2452A8F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70912" y="597945"/>
                    <a:ext cx="1329607" cy="58838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Quicksan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Thanh toán online</a:t>
                    </a: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02C1AAE6-DC48-4D50-8E6D-27E2452A8F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9217" y="597944"/>
                    <a:ext cx="1329607" cy="588389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>
                    <a:solidFill>
                      <a:schemeClr val="accent5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Quicksan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Tạo S/O bán F-Safe</a:t>
                    </a:r>
                    <a:endParaRPr kumimoji="0" lang="en-US" alt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Quicksand" panose="00000500000000000000" pitchFamily="2" charset="0"/>
                    </a:endParaRPr>
                  </a:p>
                </p:txBody>
              </p:sp>
              <p:sp>
                <p:nvSpPr>
                  <p:cNvPr id="24" name="Diamond 23">
                    <a:extLst>
                      <a:ext uri="{FF2B5EF4-FFF2-40B4-BE49-F238E27FC236}">
                        <a16:creationId xmlns:a16="http://schemas.microsoft.com/office/drawing/2014/main" id="{DA3D371D-6420-420E-AB60-F7DA511B66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6324" y="809822"/>
                    <a:ext cx="373680" cy="166958"/>
                  </a:xfrm>
                  <a:prstGeom prst="diamond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altLang="en-US" sz="16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Quicksand" panose="00000500000000000000" pitchFamily="2" charset="0"/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02C1AAE6-DC48-4D50-8E6D-27E2452A8F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55875" y="597945"/>
                    <a:ext cx="1329607" cy="58838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Quicksan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Hoàn tất &amp; gửi SMS xác nhận</a:t>
                    </a:r>
                    <a:endParaRPr kumimoji="0" lang="en-US" alt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Quicksand" panose="00000500000000000000" pitchFamily="2" charset="0"/>
                    </a:endParaRP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02C1AAE6-DC48-4D50-8E6D-27E2452A8F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69357" y="597944"/>
                    <a:ext cx="1329607" cy="58838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Quicksan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Tư vấn</a:t>
                    </a:r>
                    <a:endParaRPr kumimoji="0" lang="en-US" alt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Quicksand" panose="00000500000000000000" pitchFamily="2" charset="0"/>
                    </a:endParaRPr>
                  </a:p>
                </p:txBody>
              </p:sp>
              <p:sp>
                <p:nvSpPr>
                  <p:cNvPr id="27" name="Rectangle: Rounded Corners 6">
                    <a:extLst>
                      <a:ext uri="{FF2B5EF4-FFF2-40B4-BE49-F238E27FC236}">
                        <a16:creationId xmlns:a16="http://schemas.microsoft.com/office/drawing/2014/main" id="{BEE0A9EA-4E19-4C2D-B6F0-C6B375B1F1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688" y="610267"/>
                    <a:ext cx="1133256" cy="564011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Quicksan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KH YC sử dụng F-Safe</a:t>
                    </a:r>
                    <a:endParaRPr kumimoji="0" lang="en-US" altLang="en-US" sz="16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Quicksand" panose="00000500000000000000" pitchFamily="2" charset="0"/>
                    </a:endParaRPr>
                  </a:p>
                </p:txBody>
              </p:sp>
              <p:sp>
                <p:nvSpPr>
                  <p:cNvPr id="28" name="Rectangle: Rounded Corners 6">
                    <a:extLst>
                      <a:ext uri="{FF2B5EF4-FFF2-40B4-BE49-F238E27FC236}">
                        <a16:creationId xmlns:a16="http://schemas.microsoft.com/office/drawing/2014/main" id="{BEE0A9EA-4E19-4C2D-B6F0-C6B375B1F1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320182" y="607735"/>
                    <a:ext cx="1133256" cy="569597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Quicksan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F-Safe được cấp &amp; sử dụng</a:t>
                    </a:r>
                    <a:endParaRPr kumimoji="0" lang="en-US" altLang="en-US" sz="16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Quicksand" panose="00000500000000000000" pitchFamily="2" charset="0"/>
                    </a:endParaRPr>
                  </a:p>
                </p:txBody>
              </p:sp>
              <p:sp>
                <p:nvSpPr>
                  <p:cNvPr id="29" name="Arrow: Pentagon 73">
                    <a:extLst>
                      <a:ext uri="{FF2B5EF4-FFF2-40B4-BE49-F238E27FC236}">
                        <a16:creationId xmlns:a16="http://schemas.microsoft.com/office/drawing/2014/main" id="{E44CA411-6E11-433A-B220-10C833D76A89}"/>
                      </a:ext>
                    </a:extLst>
                  </p:cNvPr>
                  <p:cNvSpPr/>
                  <p:nvPr/>
                </p:nvSpPr>
                <p:spPr>
                  <a:xfrm>
                    <a:off x="1371917" y="22860"/>
                    <a:ext cx="5693617" cy="259080"/>
                  </a:xfrm>
                  <a:prstGeom prst="homePlat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600" b="1">
                        <a:solidFill>
                          <a:srgbClr val="0070C0"/>
                        </a:solidFill>
                        <a:latin typeface="Quicksand" panose="00000500000000000000" pitchFamily="2" charset="0"/>
                      </a:rPr>
                      <a:t>Saleman/NV DVKH</a:t>
                    </a:r>
                  </a:p>
                </p:txBody>
              </p:sp>
              <p:sp>
                <p:nvSpPr>
                  <p:cNvPr id="30" name="Arrow: Pentagon 75">
                    <a:extLst>
                      <a:ext uri="{FF2B5EF4-FFF2-40B4-BE49-F238E27FC236}">
                        <a16:creationId xmlns:a16="http://schemas.microsoft.com/office/drawing/2014/main" id="{E1589450-257A-4094-B6B9-80F134838226}"/>
                      </a:ext>
                    </a:extLst>
                  </p:cNvPr>
                  <p:cNvSpPr/>
                  <p:nvPr/>
                </p:nvSpPr>
                <p:spPr>
                  <a:xfrm>
                    <a:off x="7065534" y="6751"/>
                    <a:ext cx="5354297" cy="266700"/>
                  </a:xfrm>
                  <a:prstGeom prst="homePlat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600" b="1">
                        <a:solidFill>
                          <a:srgbClr val="0070C0"/>
                        </a:solidFill>
                        <a:latin typeface="Quicksand" panose="00000500000000000000" pitchFamily="2" charset="0"/>
                      </a:rPr>
                      <a:t>Khách hàng</a:t>
                    </a:r>
                  </a:p>
                </p:txBody>
              </p:sp>
              <p:sp>
                <p:nvSpPr>
                  <p:cNvPr id="31" name="Arrow: Pentagon 78">
                    <a:extLst>
                      <a:ext uri="{FF2B5EF4-FFF2-40B4-BE49-F238E27FC236}">
                        <a16:creationId xmlns:a16="http://schemas.microsoft.com/office/drawing/2014/main" id="{64728A6E-6765-4117-8AB8-C1141C89019F}"/>
                      </a:ext>
                    </a:extLst>
                  </p:cNvPr>
                  <p:cNvSpPr/>
                  <p:nvPr/>
                </p:nvSpPr>
                <p:spPr>
                  <a:xfrm>
                    <a:off x="0" y="22860"/>
                    <a:ext cx="1281953" cy="246480"/>
                  </a:xfrm>
                  <a:prstGeom prst="homePlat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600" b="1">
                        <a:solidFill>
                          <a:srgbClr val="0070C0"/>
                        </a:solidFill>
                        <a:latin typeface="Quicksand" panose="00000500000000000000" pitchFamily="2" charset="0"/>
                      </a:rPr>
                      <a:t>Khách</a:t>
                    </a:r>
                    <a:r>
                      <a:rPr lang="en-US" sz="1600" b="1" baseline="0">
                        <a:solidFill>
                          <a:srgbClr val="0070C0"/>
                        </a:solidFill>
                        <a:latin typeface="Quicksand" panose="00000500000000000000" pitchFamily="2" charset="0"/>
                      </a:rPr>
                      <a:t> hàng</a:t>
                    </a:r>
                    <a:endParaRPr lang="en-US" sz="1600" b="1">
                      <a:solidFill>
                        <a:srgbClr val="0070C0"/>
                      </a:solidFill>
                      <a:latin typeface="Quicksand" panose="00000500000000000000" pitchFamily="2" charset="0"/>
                    </a:endParaRPr>
                  </a:p>
                </p:txBody>
              </p:sp>
              <p:sp>
                <p:nvSpPr>
                  <p:cNvPr id="32" name="Rectangle: Rounded Corners 6">
                    <a:extLst>
                      <a:ext uri="{FF2B5EF4-FFF2-40B4-BE49-F238E27FC236}">
                        <a16:creationId xmlns:a16="http://schemas.microsoft.com/office/drawing/2014/main" id="{BEE0A9EA-4E19-4C2D-B6F0-C6B375B1F1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6789" y="1437110"/>
                    <a:ext cx="1250528" cy="260689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Quicksand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Kết thúc</a:t>
                    </a:r>
                    <a:endParaRPr kumimoji="0" lang="en-US" altLang="en-US" sz="16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Quicksand" panose="00000500000000000000" pitchFamily="2" charset="0"/>
                    </a:endParaRPr>
                  </a:p>
                </p:txBody>
              </p:sp>
            </p:grpSp>
            <p:cxnSp>
              <p:nvCxnSpPr>
                <p:cNvPr id="13" name="Straight Arrow Connector 12"/>
                <p:cNvCxnSpPr>
                  <a:cxnSpLocks/>
                  <a:stCxn id="24" idx="2"/>
                  <a:endCxn id="32" idx="0"/>
                </p:cNvCxnSpPr>
                <p:nvPr/>
              </p:nvCxnSpPr>
              <p:spPr>
                <a:xfrm flipH="1">
                  <a:off x="4672053" y="976780"/>
                  <a:ext cx="1111" cy="460330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/>
                <p:cNvCxnSpPr>
                  <a:cxnSpLocks/>
                  <a:stCxn id="24" idx="3"/>
                  <a:endCxn id="25" idx="1"/>
                </p:cNvCxnSpPr>
                <p:nvPr/>
              </p:nvCxnSpPr>
              <p:spPr>
                <a:xfrm flipV="1">
                  <a:off x="4860004" y="892140"/>
                  <a:ext cx="695871" cy="1161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>
                  <a:stCxn id="25" idx="3"/>
                  <a:endCxn id="22" idx="1"/>
                </p:cNvCxnSpPr>
                <p:nvPr/>
              </p:nvCxnSpPr>
              <p:spPr>
                <a:xfrm>
                  <a:off x="6885482" y="892140"/>
                  <a:ext cx="185430" cy="0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>
                  <a:stCxn id="22" idx="3"/>
                  <a:endCxn id="20" idx="1"/>
                </p:cNvCxnSpPr>
                <p:nvPr/>
              </p:nvCxnSpPr>
              <p:spPr>
                <a:xfrm>
                  <a:off x="8400519" y="892140"/>
                  <a:ext cx="203359" cy="0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>
                  <a:cxnSpLocks/>
                  <a:stCxn id="20" idx="3"/>
                  <a:endCxn id="21" idx="1"/>
                </p:cNvCxnSpPr>
                <p:nvPr/>
              </p:nvCxnSpPr>
              <p:spPr>
                <a:xfrm flipV="1">
                  <a:off x="9933484" y="892138"/>
                  <a:ext cx="237689" cy="1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lbow Connector 17"/>
                <p:cNvCxnSpPr>
                  <a:cxnSpLocks/>
                  <a:stCxn id="21" idx="2"/>
                  <a:endCxn id="32" idx="3"/>
                </p:cNvCxnSpPr>
                <p:nvPr/>
              </p:nvCxnSpPr>
              <p:spPr>
                <a:xfrm rot="5400000">
                  <a:off x="7557637" y="-1273914"/>
                  <a:ext cx="581049" cy="5101687"/>
                </a:xfrm>
                <a:prstGeom prst="bentConnector2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>
                  <a:cxnSpLocks/>
                  <a:stCxn id="21" idx="3"/>
                  <a:endCxn id="28" idx="1"/>
                </p:cNvCxnSpPr>
                <p:nvPr/>
              </p:nvCxnSpPr>
              <p:spPr>
                <a:xfrm>
                  <a:off x="10626833" y="892138"/>
                  <a:ext cx="693350" cy="395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Arrow: Pentagon 73">
                <a:extLst>
                  <a:ext uri="{FF2B5EF4-FFF2-40B4-BE49-F238E27FC236}">
                    <a16:creationId xmlns:a16="http://schemas.microsoft.com/office/drawing/2014/main" id="{E44CA411-6E11-433A-B220-10C833D76A89}"/>
                  </a:ext>
                </a:extLst>
              </p:cNvPr>
              <p:cNvSpPr/>
              <p:nvPr/>
            </p:nvSpPr>
            <p:spPr>
              <a:xfrm>
                <a:off x="2748862" y="1941756"/>
                <a:ext cx="4231638" cy="173370"/>
              </a:xfrm>
              <a:prstGeom prst="homePlat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chemeClr val="bg1">
                        <a:lumMod val="50000"/>
                      </a:schemeClr>
                    </a:solidFill>
                    <a:latin typeface="Quicksand" panose="00000500000000000000" pitchFamily="2" charset="0"/>
                  </a:rPr>
                  <a:t>Inside: Đăng ký F-Safe</a:t>
                </a:r>
              </a:p>
            </p:txBody>
          </p:sp>
          <p:sp>
            <p:nvSpPr>
              <p:cNvPr id="6" name="Arrow: Pentagon 75">
                <a:extLst>
                  <a:ext uri="{FF2B5EF4-FFF2-40B4-BE49-F238E27FC236}">
                    <a16:creationId xmlns:a16="http://schemas.microsoft.com/office/drawing/2014/main" id="{E1589450-257A-4094-B6B9-80F134838226}"/>
                  </a:ext>
                </a:extLst>
              </p:cNvPr>
              <p:cNvSpPr/>
              <p:nvPr/>
            </p:nvSpPr>
            <p:spPr>
              <a:xfrm>
                <a:off x="6990048" y="1945835"/>
                <a:ext cx="1964891" cy="169291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chemeClr val="bg1">
                        <a:lumMod val="50000"/>
                      </a:schemeClr>
                    </a:solidFill>
                    <a:latin typeface="Quicksand" panose="00000500000000000000" pitchFamily="2" charset="0"/>
                  </a:rPr>
                  <a:t>Member/HiFPT</a:t>
                </a:r>
              </a:p>
            </p:txBody>
          </p:sp>
          <p:sp>
            <p:nvSpPr>
              <p:cNvPr id="8" name="Arrow: Pentagon 75">
                <a:extLst>
                  <a:ext uri="{FF2B5EF4-FFF2-40B4-BE49-F238E27FC236}">
                    <a16:creationId xmlns:a16="http://schemas.microsoft.com/office/drawing/2014/main" id="{E1589450-257A-4094-B6B9-80F134838226}"/>
                  </a:ext>
                </a:extLst>
              </p:cNvPr>
              <p:cNvSpPr/>
              <p:nvPr/>
            </p:nvSpPr>
            <p:spPr>
              <a:xfrm>
                <a:off x="11358282" y="1932790"/>
                <a:ext cx="1325880" cy="182336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chemeClr val="bg1">
                        <a:lumMod val="50000"/>
                      </a:schemeClr>
                    </a:solidFill>
                    <a:latin typeface="Quicksand" panose="00000500000000000000" pitchFamily="2" charset="0"/>
                  </a:rPr>
                  <a:t>HiFPT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798358-C247-47A7-8C29-A1FD0FA005C3}"/>
                </a:ext>
              </a:extLst>
            </p:cNvPr>
            <p:cNvSpPr txBox="1"/>
            <p:nvPr/>
          </p:nvSpPr>
          <p:spPr>
            <a:xfrm>
              <a:off x="4745904" y="2275196"/>
              <a:ext cx="4106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/>
                <a:t>OK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29CDFE-74E9-43C1-9B13-AA6B062C92A0}"/>
                </a:ext>
              </a:extLst>
            </p:cNvPr>
            <p:cNvSpPr txBox="1"/>
            <p:nvPr/>
          </p:nvSpPr>
          <p:spPr>
            <a:xfrm>
              <a:off x="4541686" y="3137497"/>
              <a:ext cx="6992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/>
                <a:t>NotOK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7DBA1A3-80C5-4EB2-B0CD-9AE08DDB767A}"/>
                </a:ext>
              </a:extLst>
            </p:cNvPr>
            <p:cNvSpPr txBox="1"/>
            <p:nvPr/>
          </p:nvSpPr>
          <p:spPr>
            <a:xfrm>
              <a:off x="10194989" y="2275196"/>
              <a:ext cx="4106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/>
                <a:t>OK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D5E8047-0074-4D4D-A358-EFF66F79F846}"/>
                </a:ext>
              </a:extLst>
            </p:cNvPr>
            <p:cNvSpPr txBox="1"/>
            <p:nvPr/>
          </p:nvSpPr>
          <p:spPr>
            <a:xfrm>
              <a:off x="9875172" y="3173921"/>
              <a:ext cx="6992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/>
                <a:t>NotOK</a:t>
              </a:r>
            </a:p>
          </p:txBody>
        </p:sp>
      </p:grpSp>
      <p:sp>
        <p:nvSpPr>
          <p:cNvPr id="38" name="Arrow: Pentagon 75">
            <a:extLst>
              <a:ext uri="{FF2B5EF4-FFF2-40B4-BE49-F238E27FC236}">
                <a16:creationId xmlns:a16="http://schemas.microsoft.com/office/drawing/2014/main" id="{E1589450-257A-4094-B6B9-80F134838226}"/>
              </a:ext>
            </a:extLst>
          </p:cNvPr>
          <p:cNvSpPr/>
          <p:nvPr/>
        </p:nvSpPr>
        <p:spPr>
          <a:xfrm>
            <a:off x="8698275" y="5672916"/>
            <a:ext cx="2207048" cy="377369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Quicksand" panose="00000500000000000000" pitchFamily="2" charset="0"/>
              </a:rPr>
              <a:t>Member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2272" y="800841"/>
            <a:ext cx="633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C393F"/>
                </a:solidFill>
                <a:latin typeface="Quicksand" panose="00000500000000000000" pitchFamily="2" charset="0"/>
              </a:rPr>
              <a:t>1. Lưu đồ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9D385-E2CD-448D-9BFF-A3E089DC9832}"/>
              </a:ext>
            </a:extLst>
          </p:cNvPr>
          <p:cNvSpPr txBox="1"/>
          <p:nvPr/>
        </p:nvSpPr>
        <p:spPr>
          <a:xfrm>
            <a:off x="269004" y="253405"/>
            <a:ext cx="4534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C39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II) ĐĂNG KÝ DỊCH VỤ FSAFE</a:t>
            </a:r>
            <a:endParaRPr lang="en-US" sz="2000">
              <a:solidFill>
                <a:srgbClr val="2C393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4360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149" y="933111"/>
            <a:ext cx="7322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rgbClr val="2C393F"/>
                </a:solidFill>
                <a:latin typeface="Quicksand" panose="00000500000000000000" pitchFamily="2" charset="0"/>
              </a:rPr>
              <a:t>Tool Inside: Quản lý hợp đồng/Thông tin khách hàng/Đăng ký F-Safe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51099D-0FBD-4A13-A080-47445645F49B}"/>
              </a:ext>
            </a:extLst>
          </p:cNvPr>
          <p:cNvSpPr/>
          <p:nvPr/>
        </p:nvSpPr>
        <p:spPr>
          <a:xfrm>
            <a:off x="524149" y="1434646"/>
            <a:ext cx="11143701" cy="74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Mô tả chức năng: Tạo đơn hàng bán thêm </a:t>
            </a: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F-Safe </a:t>
            </a:r>
            <a:r>
              <a:rPr lang="vi-VN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theo chính sách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Đối tượng tham gia: khách hàng hiện hữu FPT Telecom có gói dịch vụ</a:t>
            </a: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&amp; thiết bị modem</a:t>
            </a:r>
            <a:r>
              <a:rPr lang="vi-VN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500" b="1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theo chính sác</a:t>
            </a:r>
            <a:r>
              <a:rPr lang="en-US" sz="1500" b="1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endParaRPr lang="vi-VN" sz="1500">
              <a:latin typeface="Quicksan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9E2798-2BFE-4C5C-8FF3-E3C14461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43" y="2572089"/>
            <a:ext cx="9195480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441" y="296448"/>
            <a:ext cx="633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C393F"/>
                </a:solidFill>
                <a:latin typeface="Quicksand" panose="00000500000000000000" pitchFamily="2" charset="0"/>
              </a:rPr>
              <a:t>2. Hướng dẫn Tạo đơn hàng F-Safe</a:t>
            </a:r>
          </a:p>
        </p:txBody>
      </p:sp>
    </p:spTree>
    <p:extLst>
      <p:ext uri="{BB962C8B-B14F-4D97-AF65-F5344CB8AC3E}">
        <p14:creationId xmlns:p14="http://schemas.microsoft.com/office/powerpoint/2010/main" val="325685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51099D-0FBD-4A13-A080-47445645F49B}"/>
              </a:ext>
            </a:extLst>
          </p:cNvPr>
          <p:cNvSpPr/>
          <p:nvPr/>
        </p:nvSpPr>
        <p:spPr>
          <a:xfrm>
            <a:off x="635000" y="1156408"/>
            <a:ext cx="7429376" cy="3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Trên màn hình danh sách PĐK , nhấn [Tạo mới]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0024" r="14794"/>
          <a:stretch/>
        </p:blipFill>
        <p:spPr>
          <a:xfrm>
            <a:off x="460312" y="2970279"/>
            <a:ext cx="2286001" cy="13031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Elbow Connector 10"/>
          <p:cNvCxnSpPr>
            <a:cxnSpLocks/>
            <a:stCxn id="10" idx="3"/>
            <a:endCxn id="15" idx="1"/>
          </p:cNvCxnSpPr>
          <p:nvPr/>
        </p:nvCxnSpPr>
        <p:spPr>
          <a:xfrm>
            <a:off x="2746313" y="3621846"/>
            <a:ext cx="834924" cy="1702581"/>
          </a:xfrm>
          <a:prstGeom prst="bentConnector3">
            <a:avLst>
              <a:gd name="adj1" fmla="val 3528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cxnSpLocks/>
            <a:stCxn id="10" idx="3"/>
            <a:endCxn id="25" idx="1"/>
          </p:cNvCxnSpPr>
          <p:nvPr/>
        </p:nvCxnSpPr>
        <p:spPr>
          <a:xfrm flipV="1">
            <a:off x="2746313" y="2138629"/>
            <a:ext cx="785548" cy="1483217"/>
          </a:xfrm>
          <a:prstGeom prst="bentConnector3">
            <a:avLst>
              <a:gd name="adj1" fmla="val 3783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AFBB0F-A8EF-448C-B89A-127B017F6698}"/>
              </a:ext>
            </a:extLst>
          </p:cNvPr>
          <p:cNvSpPr txBox="1"/>
          <p:nvPr/>
        </p:nvSpPr>
        <p:spPr>
          <a:xfrm>
            <a:off x="3072380" y="4874038"/>
            <a:ext cx="437940" cy="4185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F06E01"/>
                </a:solidFill>
                <a:latin typeface="Quicksand" panose="00000500000000000000" pitchFamily="2" charset="0"/>
              </a:rPr>
              <a:t>(c)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AFBB0F-A8EF-448C-B89A-127B017F6698}"/>
              </a:ext>
            </a:extLst>
          </p:cNvPr>
          <p:cNvSpPr txBox="1"/>
          <p:nvPr/>
        </p:nvSpPr>
        <p:spPr>
          <a:xfrm>
            <a:off x="3032406" y="1750417"/>
            <a:ext cx="460382" cy="4185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F06E01"/>
                </a:solidFill>
                <a:latin typeface="Quicksand" panose="00000500000000000000" pitchFamily="2" charset="0"/>
              </a:rPr>
              <a:t>(a)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81237" y="4779085"/>
            <a:ext cx="5083169" cy="109068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latin typeface="Quicksand" panose="00000500000000000000" pitchFamily="2" charset="0"/>
                <a:cs typeface="Times New Roman" panose="02020603050405020304" pitchFamily="18" charset="0"/>
              </a:rPr>
              <a:t>Hợp đồng </a:t>
            </a:r>
            <a:r>
              <a:rPr lang="en-US" sz="1500">
                <a:solidFill>
                  <a:srgbClr val="F27228"/>
                </a:solidFill>
                <a:latin typeface="Quicksand" panose="00000500000000000000" pitchFamily="2" charset="0"/>
                <a:cs typeface="Times New Roman" panose="02020603050405020304" pitchFamily="18" charset="0"/>
              </a:rPr>
              <a:t>không thỏa điều kiện </a:t>
            </a:r>
            <a:r>
              <a:rPr lang="en-US" sz="1500">
                <a:latin typeface="Quicksand" panose="00000500000000000000" pitchFamily="2" charset="0"/>
                <a:cs typeface="Times New Roman" panose="02020603050405020304" pitchFamily="18" charset="0"/>
              </a:rPr>
              <a:t>gói dịch vụ, hoặc KH đang sử sụng F-safe -&gt; Hệ thống thông báo và </a:t>
            </a:r>
            <a:r>
              <a:rPr lang="en-US" sz="1500" b="1">
                <a:latin typeface="Quicksand" panose="00000500000000000000" pitchFamily="2" charset="0"/>
                <a:cs typeface="Times New Roman" panose="02020603050405020304" pitchFamily="18" charset="0"/>
              </a:rPr>
              <a:t>không được tạo đơn hàng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8DE835-080E-4D57-8F37-6BB260C4CB77}"/>
              </a:ext>
            </a:extLst>
          </p:cNvPr>
          <p:cNvSpPr/>
          <p:nvPr/>
        </p:nvSpPr>
        <p:spPr>
          <a:xfrm>
            <a:off x="635000" y="3294614"/>
            <a:ext cx="968312" cy="3761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>
              <a:latin typeface="Quicksand" panose="00000500000000000000" pitchFamily="2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629735" y="5245637"/>
            <a:ext cx="152400" cy="224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>
              <a:latin typeface="Quicksand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FCAAB4-B69F-4C7E-B76B-B68B61DE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776" y="1352595"/>
            <a:ext cx="2800489" cy="1505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3BC10D6-3BAC-4BD4-9E11-00E535C9C0BB}"/>
              </a:ext>
            </a:extLst>
          </p:cNvPr>
          <p:cNvSpPr/>
          <p:nvPr/>
        </p:nvSpPr>
        <p:spPr>
          <a:xfrm>
            <a:off x="3531861" y="1766411"/>
            <a:ext cx="5248670" cy="74443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latin typeface="Quicksand" panose="00000500000000000000" pitchFamily="2" charset="0"/>
                <a:cs typeface="Times New Roman" panose="02020603050405020304" pitchFamily="18" charset="0"/>
              </a:rPr>
              <a:t>Hợp đồng </a:t>
            </a:r>
            <a:r>
              <a:rPr lang="en-US" sz="1500">
                <a:solidFill>
                  <a:schemeClr val="accent2">
                    <a:lumMod val="75000"/>
                  </a:schemeClr>
                </a:solidFill>
                <a:latin typeface="Quicksand" panose="00000500000000000000" pitchFamily="2" charset="0"/>
                <a:cs typeface="Times New Roman" panose="02020603050405020304" pitchFamily="18" charset="0"/>
              </a:rPr>
              <a:t>thỏa điều kiện </a:t>
            </a:r>
            <a:r>
              <a:rPr lang="en-US" sz="1500">
                <a:latin typeface="Quicksand" panose="00000500000000000000" pitchFamily="2" charset="0"/>
                <a:cs typeface="Times New Roman" panose="02020603050405020304" pitchFamily="18" charset="0"/>
              </a:rPr>
              <a:t>(gói dịch vụ, modem, không tồn đơn hàng) =&gt; Hiện thị màn hình tạo đơn hàng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FFF154-C3CE-4136-9BC9-1E134D4009DF}"/>
              </a:ext>
            </a:extLst>
          </p:cNvPr>
          <p:cNvSpPr/>
          <p:nvPr/>
        </p:nvSpPr>
        <p:spPr>
          <a:xfrm>
            <a:off x="3543964" y="2858559"/>
            <a:ext cx="5395528" cy="1436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latin typeface="Quicksand" panose="00000500000000000000" pitchFamily="2" charset="0"/>
                <a:cs typeface="Times New Roman" panose="02020603050405020304" pitchFamily="18" charset="0"/>
              </a:rPr>
              <a:t>Hợp đồng thỏa điều kiện gói dịch vụ, không tồn đơn hàng, nhưng </a:t>
            </a:r>
            <a:r>
              <a:rPr lang="en-US" sz="1500">
                <a:solidFill>
                  <a:schemeClr val="accent2">
                    <a:lumMod val="75000"/>
                  </a:schemeClr>
                </a:solidFill>
                <a:latin typeface="Quicksand" panose="00000500000000000000" pitchFamily="2" charset="0"/>
                <a:cs typeface="Times New Roman" panose="02020603050405020304" pitchFamily="18" charset="0"/>
              </a:rPr>
              <a:t>modem không thỏa điều kiện </a:t>
            </a:r>
            <a:r>
              <a:rPr lang="en-US" sz="1500">
                <a:latin typeface="Quicksand" panose="00000500000000000000" pitchFamily="2" charset="0"/>
                <a:cs typeface="Times New Roman" panose="02020603050405020304" pitchFamily="18" charset="0"/>
              </a:rPr>
              <a:t>=&gt; Hệ thống hiện cảnh báo, NV tư vấn KH mua đổi thiết bị &amp; nhấn [OK] sẽ hiện thị màn hình tạo đơn hàng như 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6AB294-D3A2-43A2-A13E-72534C72AFDE}"/>
              </a:ext>
            </a:extLst>
          </p:cNvPr>
          <p:cNvSpPr txBox="1"/>
          <p:nvPr/>
        </p:nvSpPr>
        <p:spPr>
          <a:xfrm>
            <a:off x="3039366" y="3161986"/>
            <a:ext cx="460382" cy="4185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F06E01"/>
                </a:solidFill>
                <a:latin typeface="Quicksand" panose="00000500000000000000" pitchFamily="2" charset="0"/>
              </a:rPr>
              <a:t>(b)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9BF565-9DA7-4956-8E6D-455809FF4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776" y="3407692"/>
            <a:ext cx="2826202" cy="1031788"/>
          </a:xfrm>
          <a:prstGeom prst="rect">
            <a:avLst/>
          </a:prstGeom>
        </p:spPr>
      </p:pic>
      <p:sp>
        <p:nvSpPr>
          <p:cNvPr id="45" name="Right Arrow 16">
            <a:extLst>
              <a:ext uri="{FF2B5EF4-FFF2-40B4-BE49-F238E27FC236}">
                <a16:creationId xmlns:a16="http://schemas.microsoft.com/office/drawing/2014/main" id="{A5B2870D-8251-45FC-8D1A-3A77FC88B939}"/>
              </a:ext>
            </a:extLst>
          </p:cNvPr>
          <p:cNvSpPr/>
          <p:nvPr/>
        </p:nvSpPr>
        <p:spPr>
          <a:xfrm>
            <a:off x="8632794" y="2135004"/>
            <a:ext cx="152400" cy="224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>
              <a:latin typeface="Quicksand" panose="00000500000000000000" pitchFamily="2" charset="0"/>
            </a:endParaRPr>
          </a:p>
        </p:txBody>
      </p:sp>
      <p:sp>
        <p:nvSpPr>
          <p:cNvPr id="47" name="Right Arrow 16">
            <a:extLst>
              <a:ext uri="{FF2B5EF4-FFF2-40B4-BE49-F238E27FC236}">
                <a16:creationId xmlns:a16="http://schemas.microsoft.com/office/drawing/2014/main" id="{B20FC9F6-6455-4F63-82F0-DD39F50C08DC}"/>
              </a:ext>
            </a:extLst>
          </p:cNvPr>
          <p:cNvSpPr/>
          <p:nvPr/>
        </p:nvSpPr>
        <p:spPr>
          <a:xfrm>
            <a:off x="8628131" y="4034174"/>
            <a:ext cx="152400" cy="224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>
              <a:latin typeface="Quicksand" panose="00000500000000000000" pitchFamily="2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16E7C7-CA7B-404A-B962-1FDC11805A7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746313" y="3621845"/>
            <a:ext cx="83853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DB78E03-8AA6-4A07-977E-47CB620B8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776" y="4822391"/>
            <a:ext cx="2988324" cy="101336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8441" y="296448"/>
            <a:ext cx="633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C393F"/>
                </a:solidFill>
                <a:latin typeface="Quicksand" panose="00000500000000000000" pitchFamily="2" charset="0"/>
              </a:rPr>
              <a:t>2. Hướng dẫn Tạo đơn hàng F-Safe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8441" y="715569"/>
            <a:ext cx="633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2C393F"/>
                </a:solidFill>
                <a:latin typeface="Quicksand" panose="00000500000000000000" pitchFamily="2" charset="0"/>
              </a:rPr>
              <a:t>2.1. Tạo mới đơn hàng</a:t>
            </a:r>
          </a:p>
        </p:txBody>
      </p:sp>
    </p:spTree>
    <p:extLst>
      <p:ext uri="{BB962C8B-B14F-4D97-AF65-F5344CB8AC3E}">
        <p14:creationId xmlns:p14="http://schemas.microsoft.com/office/powerpoint/2010/main" val="284459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51099D-0FBD-4A13-A080-47445645F49B}"/>
              </a:ext>
            </a:extLst>
          </p:cNvPr>
          <p:cNvSpPr/>
          <p:nvPr/>
        </p:nvSpPr>
        <p:spPr>
          <a:xfrm>
            <a:off x="627042" y="492036"/>
            <a:ext cx="11564958" cy="2337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B1.1</a:t>
            </a:r>
            <a:r>
              <a:rPr lang="en-US" sz="14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Chọn CLKM F-Safe (</a:t>
            </a:r>
            <a:r>
              <a:rPr lang="en-US" sz="1400" i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chỉ chọn các </a:t>
            </a:r>
            <a:r>
              <a:rPr lang="en-US" sz="1400" i="1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CLKM có tiền tố HiFPT </a:t>
            </a:r>
            <a:r>
              <a:rPr lang="en-US" sz="1400" i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– F-Safe – Trả sau/Trả trước x tháng</a:t>
            </a:r>
            <a:r>
              <a:rPr lang="en-US" sz="14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400" b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B1.2</a:t>
            </a:r>
            <a:r>
              <a:rPr lang="en-US" sz="14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Hệ thống hiển thị tổng tiền thanh toán theo CLKM đã chọn. Trường hợp chọn CLKM trả sau, sẽ hiển thị số tiền cước F-Safe hàng tháng mà KH cần thanh toán</a:t>
            </a:r>
          </a:p>
          <a:p>
            <a:pPr>
              <a:lnSpc>
                <a:spcPct val="150000"/>
              </a:lnSpc>
            </a:pPr>
            <a:r>
              <a:rPr lang="en-US" sz="1400" b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B2</a:t>
            </a:r>
            <a:r>
              <a:rPr lang="en-US" sz="14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Cập nhật thông tin nhân viên bán </a:t>
            </a:r>
          </a:p>
          <a:p>
            <a:pPr>
              <a:lnSpc>
                <a:spcPct val="150000"/>
              </a:lnSpc>
            </a:pPr>
            <a:r>
              <a:rPr lang="en-US" sz="1400" b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B3. </a:t>
            </a:r>
            <a:r>
              <a:rPr lang="en-US" sz="14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Click [Tạo mới] để hoàn tất tạo đơn hàng. Hệ thổng đẩy SMS, Biên bản Thông báo xác nhận và khoản thu online (nếu có)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(Khoản thu đã thanh toán, cuối ngày hệ thống sẽ phát hành tự động hóa đơn F-Safe)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>
              <a:latin typeface="Quicksan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369A10-51E4-457F-B724-DAE403A1253D}"/>
              </a:ext>
            </a:extLst>
          </p:cNvPr>
          <p:cNvGrpSpPr/>
          <p:nvPr/>
        </p:nvGrpSpPr>
        <p:grpSpPr>
          <a:xfrm>
            <a:off x="1122913" y="2678294"/>
            <a:ext cx="9888369" cy="4023141"/>
            <a:chOff x="679367" y="2283064"/>
            <a:chExt cx="9888369" cy="402314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B03AC14-71FA-4F9A-B313-329D628F6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367" y="2283064"/>
              <a:ext cx="9274180" cy="40226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8DE835-080E-4D57-8F37-6BB260C4CB77}"/>
                </a:ext>
              </a:extLst>
            </p:cNvPr>
            <p:cNvSpPr/>
            <p:nvPr/>
          </p:nvSpPr>
          <p:spPr>
            <a:xfrm>
              <a:off x="2266746" y="3174069"/>
              <a:ext cx="3980866" cy="34428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cksand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AFBB0F-A8EF-448C-B89A-127B017F6698}"/>
                </a:ext>
              </a:extLst>
            </p:cNvPr>
            <p:cNvSpPr txBox="1"/>
            <p:nvPr/>
          </p:nvSpPr>
          <p:spPr>
            <a:xfrm>
              <a:off x="1614541" y="3149018"/>
              <a:ext cx="7538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F06E01"/>
                  </a:solidFill>
                  <a:latin typeface="Quicksand" panose="00000500000000000000" pitchFamily="2" charset="0"/>
                </a:rPr>
                <a:t>(1.1)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8DE835-080E-4D57-8F37-6BB260C4CB77}"/>
                </a:ext>
              </a:extLst>
            </p:cNvPr>
            <p:cNvSpPr/>
            <p:nvPr/>
          </p:nvSpPr>
          <p:spPr>
            <a:xfrm>
              <a:off x="2266747" y="4142831"/>
              <a:ext cx="3461908" cy="31064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cksand" panose="000005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82CC3F-2D75-43ED-98B5-725269C3067C}"/>
                </a:ext>
              </a:extLst>
            </p:cNvPr>
            <p:cNvSpPr txBox="1"/>
            <p:nvPr/>
          </p:nvSpPr>
          <p:spPr>
            <a:xfrm>
              <a:off x="1614541" y="4142831"/>
              <a:ext cx="7538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F06E01"/>
                  </a:solidFill>
                  <a:latin typeface="Quicksand" panose="00000500000000000000" pitchFamily="2" charset="0"/>
                </a:rPr>
                <a:t>(1.2)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D24A1E-017B-4B73-9859-AADD1DC5B288}"/>
                </a:ext>
              </a:extLst>
            </p:cNvPr>
            <p:cNvSpPr/>
            <p:nvPr/>
          </p:nvSpPr>
          <p:spPr>
            <a:xfrm>
              <a:off x="4709693" y="3503751"/>
              <a:ext cx="1556981" cy="24595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cksand" panose="00000500000000000000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8AC3CE-BFE7-4340-A18F-6ECD3E8433A7}"/>
                </a:ext>
              </a:extLst>
            </p:cNvPr>
            <p:cNvSpPr/>
            <p:nvPr/>
          </p:nvSpPr>
          <p:spPr>
            <a:xfrm>
              <a:off x="8124952" y="2856711"/>
              <a:ext cx="1828595" cy="36933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cksand" panose="000005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28C4D0-C797-4C6A-B224-FACC8B913A0A}"/>
                </a:ext>
              </a:extLst>
            </p:cNvPr>
            <p:cNvSpPr txBox="1"/>
            <p:nvPr/>
          </p:nvSpPr>
          <p:spPr>
            <a:xfrm>
              <a:off x="9813931" y="2856710"/>
              <a:ext cx="7538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F06E01"/>
                  </a:solidFill>
                  <a:latin typeface="Quicksand" panose="00000500000000000000" pitchFamily="2" charset="0"/>
                </a:rPr>
                <a:t>(2)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27B180-FDFA-4CEE-AFB5-50CD46050938}"/>
                </a:ext>
              </a:extLst>
            </p:cNvPr>
            <p:cNvSpPr/>
            <p:nvPr/>
          </p:nvSpPr>
          <p:spPr>
            <a:xfrm>
              <a:off x="4461560" y="5936374"/>
              <a:ext cx="746461" cy="36933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icksand" panose="000005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43F781-13C5-42F7-83CF-8EF263A5037F}"/>
                </a:ext>
              </a:extLst>
            </p:cNvPr>
            <p:cNvSpPr txBox="1"/>
            <p:nvPr/>
          </p:nvSpPr>
          <p:spPr>
            <a:xfrm>
              <a:off x="4988858" y="5967651"/>
              <a:ext cx="7538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F06E01"/>
                  </a:solidFill>
                  <a:latin typeface="Quicksand" panose="00000500000000000000" pitchFamily="2" charset="0"/>
                </a:rPr>
                <a:t>(3)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A51099D-0FBD-4A13-A080-47445645F49B}"/>
              </a:ext>
            </a:extLst>
          </p:cNvPr>
          <p:cNvSpPr/>
          <p:nvPr/>
        </p:nvSpPr>
        <p:spPr>
          <a:xfrm>
            <a:off x="7264401" y="4937610"/>
            <a:ext cx="44450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u="sng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Lưu ý: </a:t>
            </a:r>
            <a:r>
              <a:rPr lang="en-US" sz="14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Trường hợp modem không tương thích, tao yêu cầu KH mua đổi thiết bị, và tích [Yêu cầu mua đổi thiết bị] khi tạo đơn hàng F-Safe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691158" y="4144940"/>
            <a:ext cx="934141" cy="82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8442" y="155954"/>
            <a:ext cx="633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2C393F"/>
                </a:solidFill>
                <a:latin typeface="Quicksand" panose="00000500000000000000" pitchFamily="2" charset="0"/>
              </a:rPr>
              <a:t>2.1. Tạo mới đơn hàng</a:t>
            </a:r>
          </a:p>
        </p:txBody>
      </p:sp>
    </p:spTree>
    <p:extLst>
      <p:ext uri="{BB962C8B-B14F-4D97-AF65-F5344CB8AC3E}">
        <p14:creationId xmlns:p14="http://schemas.microsoft.com/office/powerpoint/2010/main" val="16899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51099D-0FBD-4A13-A080-47445645F49B}"/>
              </a:ext>
            </a:extLst>
          </p:cNvPr>
          <p:cNvSpPr/>
          <p:nvPr/>
        </p:nvSpPr>
        <p:spPr>
          <a:xfrm>
            <a:off x="661479" y="1590925"/>
            <a:ext cx="7256971" cy="212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500" b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a)</a:t>
            </a:r>
            <a:r>
              <a:rPr lang="vi-VN" sz="1500" b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Điều kiện được phép </a:t>
            </a:r>
            <a:r>
              <a:rPr lang="en-US" sz="1500" b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điều chỉnh đơn hàng F-Safe</a:t>
            </a:r>
            <a:r>
              <a:rPr lang="vi-VN" sz="1500" b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Hóa đơn</a:t>
            </a: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500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chưa phát hành</a:t>
            </a:r>
            <a:r>
              <a:rPr lang="en-US" sz="1500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hoặc chưa có khoản thu </a:t>
            </a: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(*).</a:t>
            </a:r>
            <a:r>
              <a:rPr lang="vi-VN" sz="1500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Trường hợp hóa đơn đã phát hành/khoản thu đã tạo nhưng có nhu cầu điều chỉnh thì thực hiện hủy hóa đơn/clear khoản thu online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 </a:t>
            </a:r>
            <a:r>
              <a:rPr lang="vi-VN" sz="1500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chưa xác nhận BBDT</a:t>
            </a:r>
            <a:r>
              <a:rPr lang="vi-VN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500">
              <a:latin typeface="Quicksan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Đơn hàng </a:t>
            </a:r>
            <a:r>
              <a:rPr lang="vi-VN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trạng thái </a:t>
            </a:r>
            <a:r>
              <a:rPr lang="vi-VN" sz="1500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bình thường</a:t>
            </a:r>
            <a:r>
              <a:rPr lang="vi-VN" sz="1500" b="1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500" b="1">
              <a:solidFill>
                <a:srgbClr val="F27228"/>
              </a:solidFill>
              <a:latin typeface="Quicksan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1847768"/>
            <a:ext cx="3161190" cy="1067595"/>
          </a:xfrm>
          <a:prstGeom prst="rect">
            <a:avLst/>
          </a:prstGeom>
        </p:spPr>
      </p:pic>
      <p:sp>
        <p:nvSpPr>
          <p:cNvPr id="5" name="Right Arrow 16">
            <a:extLst>
              <a:ext uri="{FF2B5EF4-FFF2-40B4-BE49-F238E27FC236}">
                <a16:creationId xmlns:a16="http://schemas.microsoft.com/office/drawing/2014/main" id="{A5B2870D-8251-45FC-8D1A-3A77FC88B939}"/>
              </a:ext>
            </a:extLst>
          </p:cNvPr>
          <p:cNvSpPr/>
          <p:nvPr/>
        </p:nvSpPr>
        <p:spPr>
          <a:xfrm>
            <a:off x="8051800" y="2247997"/>
            <a:ext cx="152400" cy="224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>
              <a:latin typeface="Quicksand" panose="00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8441" y="715569"/>
            <a:ext cx="633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2C393F"/>
                </a:solidFill>
                <a:latin typeface="Quicksand" panose="00000500000000000000" pitchFamily="2" charset="0"/>
              </a:rPr>
              <a:t>2.2. Điều chỉnh đơn hàng</a:t>
            </a:r>
          </a:p>
        </p:txBody>
      </p:sp>
    </p:spTree>
    <p:extLst>
      <p:ext uri="{BB962C8B-B14F-4D97-AF65-F5344CB8AC3E}">
        <p14:creationId xmlns:p14="http://schemas.microsoft.com/office/powerpoint/2010/main" val="27363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51099D-0FBD-4A13-A080-47445645F49B}"/>
              </a:ext>
            </a:extLst>
          </p:cNvPr>
          <p:cNvSpPr/>
          <p:nvPr/>
        </p:nvSpPr>
        <p:spPr>
          <a:xfrm>
            <a:off x="566228" y="633840"/>
            <a:ext cx="10708257" cy="4270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500" b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b)</a:t>
            </a:r>
            <a:r>
              <a:rPr lang="vi-VN" sz="1500" b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 trường hợp điều chỉnh: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500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Thay đổi CLKM F-Safe </a:t>
            </a: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(thay đổi tổng tiền). </a:t>
            </a:r>
          </a:p>
          <a:p>
            <a:pPr marL="1200150" lvl="2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Chọn [Mã phiếu TTKH] cần điều chỉnh</a:t>
            </a:r>
          </a:p>
          <a:p>
            <a:pPr marL="1200150" lvl="2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500">
              <a:latin typeface="Quicksan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500">
              <a:latin typeface="Quicksan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50000"/>
              </a:lnSpc>
            </a:pPr>
            <a:endParaRPr lang="en-US" sz="1500">
              <a:latin typeface="Quicksan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500">
              <a:latin typeface="Quicksan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Chọn lại CLKM. </a:t>
            </a:r>
          </a:p>
          <a:p>
            <a:pPr marL="1200150" lvl="2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Nhấn [Cập nhật xong], hệ thống gởi SMS thông báo thay đổi tổng tiền</a:t>
            </a:r>
          </a:p>
          <a:p>
            <a:pPr marL="1200150" lvl="2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CN xuất hóa đơn theo đúng số tiền trên CLKM và hướng dẫn KH thanh toán trên Member/Hifpt</a:t>
            </a:r>
          </a:p>
          <a:p>
            <a:pPr lvl="2" algn="just">
              <a:lnSpc>
                <a:spcPct val="150000"/>
              </a:lnSpc>
            </a:pPr>
            <a:r>
              <a:rPr lang="en-US" sz="1500" u="sng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Lưu ý</a:t>
            </a:r>
            <a:r>
              <a:rPr lang="en-US" sz="1500"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Nếu không chọn được CLKM là do chưa xử lý khoản thu tồn/hóa đơn đã thanh toán.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500">
                <a:solidFill>
                  <a:srgbClr val="F27228"/>
                </a:solidFill>
                <a:latin typeface="Quicksan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Hủy đơn hàng (trước sử dụng)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32BEF-3DFC-40C5-80DD-66D998262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88"/>
          <a:stretch/>
        </p:blipFill>
        <p:spPr>
          <a:xfrm>
            <a:off x="2210159" y="1724590"/>
            <a:ext cx="6260742" cy="1398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47D16F-F964-43EB-B448-D39D1AD8C2DF}"/>
              </a:ext>
            </a:extLst>
          </p:cNvPr>
          <p:cNvSpPr/>
          <p:nvPr/>
        </p:nvSpPr>
        <p:spPr>
          <a:xfrm>
            <a:off x="3029622" y="2681102"/>
            <a:ext cx="655102" cy="18989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38333" y="4944551"/>
            <a:ext cx="6404394" cy="1298293"/>
            <a:chOff x="2083159" y="4913450"/>
            <a:chExt cx="6404394" cy="12982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032BEF-3DFC-40C5-80DD-66D998262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847"/>
            <a:stretch/>
          </p:blipFill>
          <p:spPr>
            <a:xfrm>
              <a:off x="2083159" y="4913450"/>
              <a:ext cx="6404394" cy="129829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47D16F-F964-43EB-B448-D39D1AD8C2DF}"/>
                </a:ext>
              </a:extLst>
            </p:cNvPr>
            <p:cNvSpPr/>
            <p:nvPr/>
          </p:nvSpPr>
          <p:spPr>
            <a:xfrm>
              <a:off x="2571243" y="5058503"/>
              <a:ext cx="591057" cy="23385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3365" y="327377"/>
            <a:ext cx="633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2C393F"/>
                </a:solidFill>
                <a:latin typeface="Quicksand" panose="00000500000000000000" pitchFamily="2" charset="0"/>
              </a:rPr>
              <a:t>2.2. Điều chỉnh đơn hàng</a:t>
            </a:r>
          </a:p>
        </p:txBody>
      </p:sp>
    </p:spTree>
    <p:extLst>
      <p:ext uri="{BB962C8B-B14F-4D97-AF65-F5344CB8AC3E}">
        <p14:creationId xmlns:p14="http://schemas.microsoft.com/office/powerpoint/2010/main" val="839583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4199" y="1034486"/>
            <a:ext cx="11328401" cy="4851491"/>
            <a:chOff x="982931" y="1622446"/>
            <a:chExt cx="11328401" cy="48514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8432875-C809-4B6E-A85B-E787E75F218D}"/>
                </a:ext>
              </a:extLst>
            </p:cNvPr>
            <p:cNvGrpSpPr/>
            <p:nvPr/>
          </p:nvGrpSpPr>
          <p:grpSpPr>
            <a:xfrm>
              <a:off x="982931" y="1622446"/>
              <a:ext cx="5113068" cy="470431"/>
              <a:chOff x="557769" y="0"/>
              <a:chExt cx="5075914" cy="470431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9" name="Chevron 32">
                <a:extLst>
                  <a:ext uri="{FF2B5EF4-FFF2-40B4-BE49-F238E27FC236}">
                    <a16:creationId xmlns:a16="http://schemas.microsoft.com/office/drawing/2014/main" id="{72F6DD99-7F0F-41B0-A088-410B1C3CF025}"/>
                  </a:ext>
                </a:extLst>
              </p:cNvPr>
              <p:cNvSpPr/>
              <p:nvPr/>
            </p:nvSpPr>
            <p:spPr>
              <a:xfrm>
                <a:off x="557769" y="0"/>
                <a:ext cx="5075914" cy="470431"/>
              </a:xfrm>
              <a:prstGeom prst="chevron">
                <a:avLst/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Chevron 4">
                <a:extLst>
                  <a:ext uri="{FF2B5EF4-FFF2-40B4-BE49-F238E27FC236}">
                    <a16:creationId xmlns:a16="http://schemas.microsoft.com/office/drawing/2014/main" id="{BEFAF434-A08E-4A82-92F3-91D175F91AA6}"/>
                  </a:ext>
                </a:extLst>
              </p:cNvPr>
              <p:cNvSpPr txBox="1"/>
              <p:nvPr/>
            </p:nvSpPr>
            <p:spPr>
              <a:xfrm>
                <a:off x="922156" y="65938"/>
                <a:ext cx="4399427" cy="33855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009" tIns="24003" rIns="24003" bIns="24003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>
                    <a:solidFill>
                      <a:srgbClr val="3E4992"/>
                    </a:solidFill>
                    <a:latin typeface="Quicksand" panose="00000500000000000000" pitchFamily="2" charset="0"/>
                    <a:ea typeface="Roboto" panose="02000000000000000000" pitchFamily="2" charset="0"/>
                  </a:rPr>
                  <a:t>SMS thông báo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FC1434-2A0F-4277-84AB-10CE73079E86}"/>
                </a:ext>
              </a:extLst>
            </p:cNvPr>
            <p:cNvGrpSpPr/>
            <p:nvPr/>
          </p:nvGrpSpPr>
          <p:grpSpPr>
            <a:xfrm>
              <a:off x="5901754" y="1622446"/>
              <a:ext cx="6120078" cy="470431"/>
              <a:chOff x="5075415" y="0"/>
              <a:chExt cx="5628888" cy="470431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7" name="Chevron 24">
                <a:extLst>
                  <a:ext uri="{FF2B5EF4-FFF2-40B4-BE49-F238E27FC236}">
                    <a16:creationId xmlns:a16="http://schemas.microsoft.com/office/drawing/2014/main" id="{DBB75B42-AB1A-40EB-8226-4A3F21F493AB}"/>
                  </a:ext>
                </a:extLst>
              </p:cNvPr>
              <p:cNvSpPr/>
              <p:nvPr/>
            </p:nvSpPr>
            <p:spPr>
              <a:xfrm>
                <a:off x="5075415" y="0"/>
                <a:ext cx="5628888" cy="470431"/>
              </a:xfrm>
              <a:prstGeom prst="chevron">
                <a:avLst/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43115246-EDF3-4C5F-832D-D4F8A46CB1D7}"/>
                  </a:ext>
                </a:extLst>
              </p:cNvPr>
              <p:cNvSpPr txBox="1"/>
              <p:nvPr/>
            </p:nvSpPr>
            <p:spPr>
              <a:xfrm>
                <a:off x="5310631" y="26839"/>
                <a:ext cx="5158457" cy="40449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009" tIns="24003" rIns="24003" bIns="24003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>
                    <a:solidFill>
                      <a:srgbClr val="3E4992"/>
                    </a:solidFill>
                    <a:latin typeface="Quicksand" panose="00000500000000000000" pitchFamily="2" charset="0"/>
                    <a:ea typeface="Roboto" panose="02000000000000000000" pitchFamily="2" charset="0"/>
                  </a:rPr>
                  <a:t>Xác nhận BBDT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FDE637-37BF-4877-9557-E7D1F87A9171}"/>
                </a:ext>
              </a:extLst>
            </p:cNvPr>
            <p:cNvSpPr/>
            <p:nvPr/>
          </p:nvSpPr>
          <p:spPr>
            <a:xfrm>
              <a:off x="5901754" y="2222063"/>
              <a:ext cx="6172164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latin typeface="Quicksand" panose="00000500000000000000" pitchFamily="2" charset="0"/>
                  <a:ea typeface="Roboto" panose="02000000000000000000" pitchFamily="2" charset="0"/>
                </a:rPr>
                <a:t>Thực hiện xác nhận BBDT bằng cách:</a:t>
              </a:r>
            </a:p>
            <a:p>
              <a:pPr marL="285750" indent="-285750">
                <a:lnSpc>
                  <a:spcPct val="150000"/>
                </a:lnSpc>
                <a:buFont typeface="Wingdings 2" panose="05020102010507070707" pitchFamily="18" charset="2"/>
                <a:buChar char=""/>
              </a:pPr>
              <a:r>
                <a:rPr lang="en-US" sz="1400">
                  <a:latin typeface="Quicksand" panose="00000500000000000000" pitchFamily="2" charset="0"/>
                  <a:ea typeface="Roboto" panose="02000000000000000000" pitchFamily="2" charset="0"/>
                </a:rPr>
                <a:t>Vào Fpt.vn/member, nhập user/pass để truy cập</a:t>
              </a:r>
            </a:p>
            <a:p>
              <a:pPr marL="285750" indent="-285750">
                <a:lnSpc>
                  <a:spcPct val="150000"/>
                </a:lnSpc>
                <a:buFont typeface="Wingdings 2" panose="05020102010507070707" pitchFamily="18" charset="2"/>
                <a:buChar char=""/>
              </a:pPr>
              <a:r>
                <a:rPr lang="en-US" sz="1400">
                  <a:latin typeface="Quicksand" panose="00000500000000000000" pitchFamily="2" charset="0"/>
                  <a:ea typeface="Roboto" panose="02000000000000000000" pitchFamily="2" charset="0"/>
                </a:rPr>
                <a:t>Click vào lịch sử biên bản điện tử của hợp đồng &amp; xác nhận giao dịch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EBC499-AAB6-4D5F-A877-4DBA9F3FCD20}"/>
                </a:ext>
              </a:extLst>
            </p:cNvPr>
            <p:cNvSpPr txBox="1"/>
            <p:nvPr/>
          </p:nvSpPr>
          <p:spPr>
            <a:xfrm>
              <a:off x="6038333" y="4924929"/>
              <a:ext cx="627299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b="1">
                  <a:latin typeface="Quicksand" panose="000005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Điều kiện l</a:t>
              </a:r>
              <a:r>
                <a:rPr lang="vi-VN" sz="1400" b="1">
                  <a:latin typeface="Quicksand" panose="000005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ư</a:t>
              </a:r>
              <a:r>
                <a:rPr lang="en-US" sz="1400" b="1">
                  <a:latin typeface="Quicksand" panose="000005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u ý khi xác nhận: </a:t>
              </a:r>
              <a:r>
                <a:rPr lang="en-US" sz="1400">
                  <a:latin typeface="Quicksand" panose="000005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Khoản thu trả trước đã thanh toán (nếu có)</a:t>
              </a:r>
              <a:endParaRPr lang="vi-VN" sz="1400">
                <a:latin typeface="Quicksand" panose="00000500000000000000" pitchFamily="2" charset="0"/>
                <a:ea typeface="Roboto" panose="02000000000000000000" pitchFamily="2" charset="0"/>
                <a:cs typeface="Calibri" panose="020F0502020204030204" pitchFamily="34" charset="0"/>
              </a:endParaRP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latin typeface="Quicksand" panose="000005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Khoản thu ch</a:t>
              </a:r>
              <a:r>
                <a:rPr lang="vi-VN" sz="1400">
                  <a:latin typeface="Quicksand" panose="000005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ư</a:t>
              </a:r>
              <a:r>
                <a:rPr lang="en-US" sz="1400">
                  <a:latin typeface="Quicksand" panose="000005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a đ</a:t>
              </a:r>
              <a:r>
                <a:rPr lang="vi-VN" sz="1400">
                  <a:latin typeface="Quicksand" panose="000005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ư</a:t>
              </a:r>
              <a:r>
                <a:rPr lang="en-US" sz="1400">
                  <a:latin typeface="Quicksand" panose="00000500000000000000" pitchFamily="2" charset="0"/>
                  <a:ea typeface="Roboto" panose="02000000000000000000" pitchFamily="2" charset="0"/>
                  <a:cs typeface="Calibri" panose="020F0502020204030204" pitchFamily="34" charset="0"/>
                </a:rPr>
                <a:t>ợc thanh toán, member hiển thị cảnh báo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D95064-7FE0-4EAC-ADB2-4233E6D2D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5493" y="5948768"/>
              <a:ext cx="4730687" cy="525169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389815" y="374085"/>
            <a:ext cx="68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C393F"/>
                </a:solidFill>
                <a:latin typeface="Quicksand" panose="00000500000000000000" pitchFamily="2" charset="0"/>
              </a:rPr>
              <a:t>3. Hướng dẫn xác nhận Biên bản giao dịch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1C09FD-5E8B-45E4-A198-117A5EBC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91" y="1811233"/>
            <a:ext cx="2647952" cy="15304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AB4144-0A6D-4080-9594-FBD14B9F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71" y="2697533"/>
            <a:ext cx="5554265" cy="150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5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8BE999E24E37409DC80220FE97CC41" ma:contentTypeVersion="13" ma:contentTypeDescription="Create a new document." ma:contentTypeScope="" ma:versionID="92b971fea0fc61c1056d5bd5a82d9739">
  <xsd:schema xmlns:xsd="http://www.w3.org/2001/XMLSchema" xmlns:xs="http://www.w3.org/2001/XMLSchema" xmlns:p="http://schemas.microsoft.com/office/2006/metadata/properties" xmlns:ns3="377b1d1a-b4cc-49b8-8f7f-83008a756524" xmlns:ns4="e9a4ec6b-bef6-4183-bfd6-d413773b9b3b" targetNamespace="http://schemas.microsoft.com/office/2006/metadata/properties" ma:root="true" ma:fieldsID="3698f56f91500c2243afac480c21916f" ns3:_="" ns4:_="">
    <xsd:import namespace="377b1d1a-b4cc-49b8-8f7f-83008a756524"/>
    <xsd:import namespace="e9a4ec6b-bef6-4183-bfd6-d413773b9b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b1d1a-b4cc-49b8-8f7f-83008a7565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a4ec6b-bef6-4183-bfd6-d413773b9b3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357082-D44F-4B63-98CE-6B02CD03DF24}">
  <ds:schemaRefs>
    <ds:schemaRef ds:uri="http://purl.org/dc/terms/"/>
    <ds:schemaRef ds:uri="http://schemas.microsoft.com/office/2006/documentManagement/types"/>
    <ds:schemaRef ds:uri="e9a4ec6b-bef6-4183-bfd6-d413773b9b3b"/>
    <ds:schemaRef ds:uri="http://www.w3.org/XML/1998/namespace"/>
    <ds:schemaRef ds:uri="377b1d1a-b4cc-49b8-8f7f-83008a756524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7E2D08B-EB73-4F5E-8D3C-43E33883FB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7EC3C7-122B-4BF7-BD2C-6B1D19FD86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7b1d1a-b4cc-49b8-8f7f-83008a756524"/>
    <ds:schemaRef ds:uri="e9a4ec6b-bef6-4183-bfd6-d413773b9b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965</Words>
  <Application>Microsoft Office PowerPoint</Application>
  <PresentationFormat>Widescreen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UTM Bebas</vt:lpstr>
      <vt:lpstr>Quicksand</vt:lpstr>
      <vt:lpstr>Courier New</vt:lpstr>
      <vt:lpstr>Wingdings</vt:lpstr>
      <vt:lpstr>Calibri Light</vt:lpstr>
      <vt:lpstr>Arial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ThaoLTH5@fpt.com.vn</dc:creator>
  <cp:lastModifiedBy>Le Thi Hanh Thao (FTEL FTQ HCM)</cp:lastModifiedBy>
  <cp:revision>63</cp:revision>
  <dcterms:created xsi:type="dcterms:W3CDTF">2020-10-26T01:21:51Z</dcterms:created>
  <dcterms:modified xsi:type="dcterms:W3CDTF">2022-02-23T02:51:42Z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0x010100FB8BE999E24E37409DC80220FE97CC41</vt:lpwstr>
  </property>
</Properties>
</file>